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1" r:id="rId3"/>
    <p:sldId id="257" r:id="rId4"/>
    <p:sldId id="258" r:id="rId5"/>
    <p:sldId id="273" r:id="rId6"/>
    <p:sldId id="274" r:id="rId7"/>
    <p:sldId id="271" r:id="rId8"/>
    <p:sldId id="272" r:id="rId9"/>
    <p:sldId id="263" r:id="rId10"/>
    <p:sldId id="275" r:id="rId11"/>
    <p:sldId id="276" r:id="rId12"/>
    <p:sldId id="267" r:id="rId13"/>
    <p:sldId id="269" r:id="rId14"/>
    <p:sldId id="268" r:id="rId15"/>
    <p:sldId id="270" r:id="rId16"/>
    <p:sldId id="262" r:id="rId17"/>
    <p:sldId id="264" r:id="rId18"/>
    <p:sldId id="265" r:id="rId19"/>
    <p:sldId id="259" r:id="rId20"/>
    <p:sldId id="260" r:id="rId21"/>
    <p:sldId id="26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D40572-B6AF-554B-B4B2-FFE7371C3BAB}" type="datetimeFigureOut">
              <a:rPr lang="en-US" smtClean="0"/>
              <a:t>6/11/20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C518C-1866-5E40-AC0D-A9476E258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448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all_matrix_intesectedwith_mdiff5_sorted_merged_only_cfd.txt_cyberin_train.txt.pdf</a:t>
            </a:r>
          </a:p>
          <a:p>
            <a:r>
              <a:rPr lang="en-US" dirty="0"/>
              <a:t>But for </a:t>
            </a:r>
            <a:r>
              <a:rPr lang="en-US" dirty="0" err="1"/>
              <a:t>meteline</a:t>
            </a:r>
            <a:r>
              <a:rPr lang="en-US" dirty="0"/>
              <a:t>, using almost 8 samples each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C518C-1866-5E40-AC0D-A9476E25851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87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C518C-1866-5E40-AC0D-A9476E25851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79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45BA4-BAF5-FF45-9D3C-0C2F6420F9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9C733A-5B67-5842-A1B7-47F93C7E20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06E4E-2A6B-2940-97A0-F0D69E51A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65756-EE3C-E149-BCCE-73A16E63E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1C834-96B9-144A-9F9E-9A780BE51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885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E7658-54CA-BC4B-BF1F-9808C9744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3AA8E5-18EB-DB46-A4EF-2BECB1FEDA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5C58B-8A9F-BF4B-B256-6C5187B20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43E69-C447-6D4C-905E-1933482B9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A25C2-8F50-8B4F-B6A0-20797C087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14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4521FD-5599-B840-9E6E-1DD9263121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176D41-2F7F-6640-849E-D9C5582BAE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60766-4B1D-3343-82E8-5FEBC7006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27301-70C9-DE43-8576-A1FFD1596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7121E-5AAA-9C4A-8790-8F9D834E8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234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B892D-FEB1-2D47-96A5-FE25788C3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0C3D1-0351-2B48-BAC1-F047E9F83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856A8-D9B2-C242-9929-621AB7215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6BB41-AD37-B749-833B-1119E5F40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27B20-5264-7F46-A2CB-759E1639A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9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4EFBB-AA8A-5444-92D7-54C4E68EA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ED4C07-A6D4-324E-ADC4-A6FDA556B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F70F2-C19C-2E4F-BEDD-48419596B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70A57-CABA-7543-8B6A-63FC46C7B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F918E-E276-DD45-904E-B5CA47CBB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477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8D263-1480-0F47-9EC9-D1CB71E58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C85DD-1E63-6C43-98F8-ADC36C540E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CA7DC-7662-0D4D-86F2-6AAC8D1BB8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27D3F1-3CBC-4F40-9744-5C20F4627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43125C-F8B6-F24F-8E43-A2BD364FA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ADF2A-827A-7349-BC79-EE01C006A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918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46CD4-7BCE-B141-9955-796D99F4A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53B9DD-7855-E344-BC75-50F0E6A34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1C3AA2-AB23-D443-84D8-4D4BF6FBD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A2DF17-E3E6-9647-B16F-59162E04FB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5E3295-B57F-CD44-9BAE-EADA73A098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E95BE5-A9D1-EC44-938D-0F7BD55C7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1C0409-D5C5-FB47-BC2B-3C619B9F9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1C5458-B2D3-9048-BCF3-6ED5127D0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75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FA4FF-B630-5147-B5A4-3F67ED1A6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C949E7-B84D-1E4E-8961-A05EBF039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841C2-14AF-7247-8D9D-C17A0DF94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B967D-9B34-9448-B4A0-1B18343F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961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4D0CAA-29D2-F84C-A8E6-78F390215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FB6A12-51F3-2A49-A7A7-24DF64D2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50CBAD-ED23-2B42-A280-E80FBB15D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05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5F7FB-7A2D-8C47-9F99-3D360CFF9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C71CB-42DF-454F-BE64-4F61C6483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A5020-03DB-4948-919C-86089A712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C622BC-3D52-0144-9915-FB31556D9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A3F930-D1E4-E147-AD88-C426457C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CDCA4-346B-D64E-96B9-B1DEF1240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606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D0E63-19F5-CA4D-A340-8339610A1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EB6F17-FF7D-FB49-A672-76B8419E3A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775E7-0F1E-AA4E-AF8B-CE8E20FD41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A9440-4ADE-9F46-940B-4CB507D82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6CB31-45D3-6D46-AF57-BD68BCCCF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45DCE9-0869-814D-BFBC-B4F140670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11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9E3605-B529-7548-BFBC-41B95A100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50F08C-C763-BE41-9BE4-3CDB0599CE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785DD-9F26-8744-A855-CDB42BC5D1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168AA-C2D2-7B48-B9DC-772264EF0D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16155-F5F7-514E-BDD6-F0BAD3B808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A763C-F14F-EB4E-8ABB-9320F25FD0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078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324E3-0C04-254D-9CAD-C022510A97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CRC </a:t>
            </a:r>
            <a:r>
              <a:rPr lang="en-US" sz="4000" dirty="0" err="1"/>
              <a:t>cfDNA</a:t>
            </a:r>
            <a:r>
              <a:rPr lang="en-US" sz="4000" dirty="0"/>
              <a:t> (Agnostic)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416286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09247-A4D5-7E46-BCD9-4E25E253B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(After dimensionality reduction using </a:t>
            </a:r>
            <a:r>
              <a:rPr lang="en-US" dirty="0" err="1"/>
              <a:t>metilene</a:t>
            </a:r>
            <a:r>
              <a:rPr lang="en-US" dirty="0"/>
              <a:t>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03034D-C797-F94F-A384-3EC97D3561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7200" y="2216944"/>
            <a:ext cx="6197600" cy="3568700"/>
          </a:xfrm>
        </p:spPr>
      </p:pic>
    </p:spTree>
    <p:extLst>
      <p:ext uri="{BB962C8B-B14F-4D97-AF65-F5344CB8AC3E}">
        <p14:creationId xmlns:p14="http://schemas.microsoft.com/office/powerpoint/2010/main" val="221143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09247-A4D5-7E46-BCD9-4E25E253B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(After dimensionality reduction using </a:t>
            </a:r>
            <a:r>
              <a:rPr lang="en-US" dirty="0" err="1"/>
              <a:t>metilene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BF8A117-9DC4-004B-940D-269AF41CD6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8250" y="2216944"/>
            <a:ext cx="7175500" cy="3568700"/>
          </a:xfrm>
        </p:spPr>
      </p:pic>
    </p:spTree>
    <p:extLst>
      <p:ext uri="{BB962C8B-B14F-4D97-AF65-F5344CB8AC3E}">
        <p14:creationId xmlns:p14="http://schemas.microsoft.com/office/powerpoint/2010/main" val="3892895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DA989-4410-B340-B6E3-3B3AFAD3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" y="115615"/>
            <a:ext cx="8944303" cy="788276"/>
          </a:xfrm>
        </p:spPr>
        <p:txBody>
          <a:bodyPr/>
          <a:lstStyle/>
          <a:p>
            <a:r>
              <a:rPr lang="en-US" dirty="0"/>
              <a:t>Classification Result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E36311-701F-F145-A753-AFE150C83A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93973" y="2295942"/>
            <a:ext cx="4845621" cy="45718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528262-4380-F44F-8ED1-5932B6339F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2267980"/>
            <a:ext cx="4940300" cy="40767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43EE4D-90EB-1B4D-9F47-6B059FC6C680}"/>
              </a:ext>
            </a:extLst>
          </p:cNvPr>
          <p:cNvCxnSpPr>
            <a:cxnSpLocks/>
          </p:cNvCxnSpPr>
          <p:nvPr/>
        </p:nvCxnSpPr>
        <p:spPr>
          <a:xfrm>
            <a:off x="3719383" y="1202664"/>
            <a:ext cx="0" cy="5539721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9CD94D-1860-1047-A35C-D3B41B25C404}"/>
              </a:ext>
            </a:extLst>
          </p:cNvPr>
          <p:cNvSpPr txBox="1"/>
          <p:nvPr/>
        </p:nvSpPr>
        <p:spPr>
          <a:xfrm>
            <a:off x="2042353" y="1440411"/>
            <a:ext cx="554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7CDD05-DBB8-BE4C-A0F6-A88866B26F24}"/>
              </a:ext>
            </a:extLst>
          </p:cNvPr>
          <p:cNvSpPr txBox="1"/>
          <p:nvPr/>
        </p:nvSpPr>
        <p:spPr>
          <a:xfrm>
            <a:off x="4150846" y="1440411"/>
            <a:ext cx="9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08A5BB-3008-784A-8FD2-2CBD09B0CE92}"/>
              </a:ext>
            </a:extLst>
          </p:cNvPr>
          <p:cNvSpPr/>
          <p:nvPr/>
        </p:nvSpPr>
        <p:spPr>
          <a:xfrm>
            <a:off x="1237709" y="1997169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A7AED0-D1DE-2749-90DB-5326550D6A26}"/>
              </a:ext>
            </a:extLst>
          </p:cNvPr>
          <p:cNvSpPr/>
          <p:nvPr/>
        </p:nvSpPr>
        <p:spPr>
          <a:xfrm>
            <a:off x="2564006" y="2001285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C38266-C054-4543-A4B5-4F98470C9998}"/>
              </a:ext>
            </a:extLst>
          </p:cNvPr>
          <p:cNvSpPr txBox="1"/>
          <p:nvPr/>
        </p:nvSpPr>
        <p:spPr>
          <a:xfrm>
            <a:off x="3108630" y="1812273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SLD=0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2258BAD3-5E2E-3147-B481-B791FD4ADAD2}"/>
              </a:ext>
            </a:extLst>
          </p:cNvPr>
          <p:cNvSpPr/>
          <p:nvPr/>
        </p:nvSpPr>
        <p:spPr>
          <a:xfrm rot="5400000">
            <a:off x="3254355" y="1985983"/>
            <a:ext cx="307777" cy="424555"/>
          </a:xfrm>
          <a:prstGeom prst="leftBrac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53270B-16B7-F94E-AF33-DFABFE63B3E0}"/>
              </a:ext>
            </a:extLst>
          </p:cNvPr>
          <p:cNvSpPr txBox="1"/>
          <p:nvPr/>
        </p:nvSpPr>
        <p:spPr>
          <a:xfrm>
            <a:off x="1274047" y="17507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460F82-2ED4-5C42-A9EE-AB0EE68BAC89}"/>
              </a:ext>
            </a:extLst>
          </p:cNvPr>
          <p:cNvSpPr txBox="1"/>
          <p:nvPr/>
        </p:nvSpPr>
        <p:spPr>
          <a:xfrm>
            <a:off x="6670046" y="2203767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41EB6F-93C7-EA44-89F2-1DAEEC260D5E}"/>
              </a:ext>
            </a:extLst>
          </p:cNvPr>
          <p:cNvSpPr txBox="1"/>
          <p:nvPr/>
        </p:nvSpPr>
        <p:spPr>
          <a:xfrm rot="16200000">
            <a:off x="-370706" y="3429000"/>
            <a:ext cx="220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Prediction Probability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96EE23-2375-AF43-A83F-1AEC48879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9351" y="496203"/>
            <a:ext cx="3099573" cy="434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4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DA989-4410-B340-B6E3-3B3AFAD3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" y="115615"/>
            <a:ext cx="8944303" cy="788276"/>
          </a:xfrm>
        </p:spPr>
        <p:txBody>
          <a:bodyPr/>
          <a:lstStyle/>
          <a:p>
            <a:r>
              <a:rPr lang="en-US" dirty="0"/>
              <a:t>Classification Result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E36311-701F-F145-A753-AFE150C83A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93973" y="2295942"/>
            <a:ext cx="4845621" cy="45718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528262-4380-F44F-8ED1-5932B6339F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2267980"/>
            <a:ext cx="4940300" cy="40767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43EE4D-90EB-1B4D-9F47-6B059FC6C680}"/>
              </a:ext>
            </a:extLst>
          </p:cNvPr>
          <p:cNvCxnSpPr>
            <a:cxnSpLocks/>
          </p:cNvCxnSpPr>
          <p:nvPr/>
        </p:nvCxnSpPr>
        <p:spPr>
          <a:xfrm>
            <a:off x="3719383" y="1202664"/>
            <a:ext cx="0" cy="5539721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9CD94D-1860-1047-A35C-D3B41B25C404}"/>
              </a:ext>
            </a:extLst>
          </p:cNvPr>
          <p:cNvSpPr txBox="1"/>
          <p:nvPr/>
        </p:nvSpPr>
        <p:spPr>
          <a:xfrm>
            <a:off x="2042353" y="1440411"/>
            <a:ext cx="554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7CDD05-DBB8-BE4C-A0F6-A88866B26F24}"/>
              </a:ext>
            </a:extLst>
          </p:cNvPr>
          <p:cNvSpPr txBox="1"/>
          <p:nvPr/>
        </p:nvSpPr>
        <p:spPr>
          <a:xfrm>
            <a:off x="4150846" y="1440411"/>
            <a:ext cx="9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08A5BB-3008-784A-8FD2-2CBD09B0CE92}"/>
              </a:ext>
            </a:extLst>
          </p:cNvPr>
          <p:cNvSpPr/>
          <p:nvPr/>
        </p:nvSpPr>
        <p:spPr>
          <a:xfrm>
            <a:off x="1237709" y="1997169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A7AED0-D1DE-2749-90DB-5326550D6A26}"/>
              </a:ext>
            </a:extLst>
          </p:cNvPr>
          <p:cNvSpPr/>
          <p:nvPr/>
        </p:nvSpPr>
        <p:spPr>
          <a:xfrm>
            <a:off x="2564006" y="2001285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C38266-C054-4543-A4B5-4F98470C9998}"/>
              </a:ext>
            </a:extLst>
          </p:cNvPr>
          <p:cNvSpPr txBox="1"/>
          <p:nvPr/>
        </p:nvSpPr>
        <p:spPr>
          <a:xfrm>
            <a:off x="3108630" y="1812273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SLD=0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2258BAD3-5E2E-3147-B481-B791FD4ADAD2}"/>
              </a:ext>
            </a:extLst>
          </p:cNvPr>
          <p:cNvSpPr/>
          <p:nvPr/>
        </p:nvSpPr>
        <p:spPr>
          <a:xfrm rot="5400000">
            <a:off x="3254355" y="1985983"/>
            <a:ext cx="307777" cy="424555"/>
          </a:xfrm>
          <a:prstGeom prst="leftBrac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53270B-16B7-F94E-AF33-DFABFE63B3E0}"/>
              </a:ext>
            </a:extLst>
          </p:cNvPr>
          <p:cNvSpPr txBox="1"/>
          <p:nvPr/>
        </p:nvSpPr>
        <p:spPr>
          <a:xfrm>
            <a:off x="1274047" y="17507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460F82-2ED4-5C42-A9EE-AB0EE68BAC89}"/>
              </a:ext>
            </a:extLst>
          </p:cNvPr>
          <p:cNvSpPr txBox="1"/>
          <p:nvPr/>
        </p:nvSpPr>
        <p:spPr>
          <a:xfrm>
            <a:off x="6670046" y="2203767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41EB6F-93C7-EA44-89F2-1DAEEC260D5E}"/>
              </a:ext>
            </a:extLst>
          </p:cNvPr>
          <p:cNvSpPr txBox="1"/>
          <p:nvPr/>
        </p:nvSpPr>
        <p:spPr>
          <a:xfrm rot="16200000">
            <a:off x="-370706" y="3429000"/>
            <a:ext cx="220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Prediction Probability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96EE23-2375-AF43-A83F-1AEC48879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9351" y="496203"/>
            <a:ext cx="3099573" cy="43472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47AC6BA-101E-8C4E-A99E-B48AB89C1A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1313" y="-24045"/>
            <a:ext cx="3199175" cy="231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86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93DC9A-BF4B-0F4C-9853-1EFF9FAB6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044" y="2249292"/>
            <a:ext cx="4940300" cy="407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ADA989-4410-B340-B6E3-3B3AFAD3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" y="115615"/>
            <a:ext cx="8944303" cy="788276"/>
          </a:xfrm>
        </p:spPr>
        <p:txBody>
          <a:bodyPr/>
          <a:lstStyle/>
          <a:p>
            <a:r>
              <a:rPr lang="en-US" dirty="0"/>
              <a:t>Classification Result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E36311-701F-F145-A753-AFE150C83AF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93973" y="2295942"/>
            <a:ext cx="4845621" cy="4571857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B7FC735-152D-FD49-9847-C39C3BFF2F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944642"/>
              </p:ext>
            </p:extLst>
          </p:nvPr>
        </p:nvGraphicFramePr>
        <p:xfrm>
          <a:off x="8198947" y="87900"/>
          <a:ext cx="3969405" cy="1114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135">
                  <a:extLst>
                    <a:ext uri="{9D8B030D-6E8A-4147-A177-3AD203B41FA5}">
                      <a16:colId xmlns:a16="http://schemas.microsoft.com/office/drawing/2014/main" val="747275209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1832092160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3532891120"/>
                    </a:ext>
                  </a:extLst>
                </a:gridCol>
              </a:tblGrid>
              <a:tr h="32878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CRC samples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Healthy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853035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05409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27127"/>
                  </a:ext>
                </a:extLst>
              </a:tr>
            </a:tbl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43EE4D-90EB-1B4D-9F47-6B059FC6C680}"/>
              </a:ext>
            </a:extLst>
          </p:cNvPr>
          <p:cNvCxnSpPr>
            <a:cxnSpLocks/>
          </p:cNvCxnSpPr>
          <p:nvPr/>
        </p:nvCxnSpPr>
        <p:spPr>
          <a:xfrm>
            <a:off x="3669955" y="1202664"/>
            <a:ext cx="0" cy="5539721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9CD94D-1860-1047-A35C-D3B41B25C404}"/>
              </a:ext>
            </a:extLst>
          </p:cNvPr>
          <p:cNvSpPr txBox="1"/>
          <p:nvPr/>
        </p:nvSpPr>
        <p:spPr>
          <a:xfrm>
            <a:off x="2042353" y="1440411"/>
            <a:ext cx="554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7CDD05-DBB8-BE4C-A0F6-A88866B26F24}"/>
              </a:ext>
            </a:extLst>
          </p:cNvPr>
          <p:cNvSpPr txBox="1"/>
          <p:nvPr/>
        </p:nvSpPr>
        <p:spPr>
          <a:xfrm>
            <a:off x="4150846" y="1440411"/>
            <a:ext cx="9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08A5BB-3008-784A-8FD2-2CBD09B0CE92}"/>
              </a:ext>
            </a:extLst>
          </p:cNvPr>
          <p:cNvSpPr/>
          <p:nvPr/>
        </p:nvSpPr>
        <p:spPr>
          <a:xfrm>
            <a:off x="1237709" y="1997169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A7AED0-D1DE-2749-90DB-5326550D6A26}"/>
              </a:ext>
            </a:extLst>
          </p:cNvPr>
          <p:cNvSpPr/>
          <p:nvPr/>
        </p:nvSpPr>
        <p:spPr>
          <a:xfrm>
            <a:off x="2613434" y="2001285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C38266-C054-4543-A4B5-4F98470C9998}"/>
              </a:ext>
            </a:extLst>
          </p:cNvPr>
          <p:cNvSpPr txBox="1"/>
          <p:nvPr/>
        </p:nvSpPr>
        <p:spPr>
          <a:xfrm>
            <a:off x="3108630" y="1812273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SLD=0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2258BAD3-5E2E-3147-B481-B791FD4ADAD2}"/>
              </a:ext>
            </a:extLst>
          </p:cNvPr>
          <p:cNvSpPr/>
          <p:nvPr/>
        </p:nvSpPr>
        <p:spPr>
          <a:xfrm rot="5400000">
            <a:off x="3254355" y="1985983"/>
            <a:ext cx="307777" cy="424555"/>
          </a:xfrm>
          <a:prstGeom prst="leftBrac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53270B-16B7-F94E-AF33-DFABFE63B3E0}"/>
              </a:ext>
            </a:extLst>
          </p:cNvPr>
          <p:cNvSpPr txBox="1"/>
          <p:nvPr/>
        </p:nvSpPr>
        <p:spPr>
          <a:xfrm>
            <a:off x="1274047" y="17507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460F82-2ED4-5C42-A9EE-AB0EE68BAC89}"/>
              </a:ext>
            </a:extLst>
          </p:cNvPr>
          <p:cNvSpPr txBox="1"/>
          <p:nvPr/>
        </p:nvSpPr>
        <p:spPr>
          <a:xfrm>
            <a:off x="6670046" y="2203767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41EB6F-93C7-EA44-89F2-1DAEEC260D5E}"/>
              </a:ext>
            </a:extLst>
          </p:cNvPr>
          <p:cNvSpPr txBox="1"/>
          <p:nvPr/>
        </p:nvSpPr>
        <p:spPr>
          <a:xfrm rot="16200000">
            <a:off x="-370706" y="3429000"/>
            <a:ext cx="220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Prediction Probability</a:t>
            </a:r>
          </a:p>
        </p:txBody>
      </p:sp>
    </p:spTree>
    <p:extLst>
      <p:ext uri="{BB962C8B-B14F-4D97-AF65-F5344CB8AC3E}">
        <p14:creationId xmlns:p14="http://schemas.microsoft.com/office/powerpoint/2010/main" val="302149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DA989-4410-B340-B6E3-3B3AFAD3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" y="115615"/>
            <a:ext cx="8944303" cy="788276"/>
          </a:xfrm>
        </p:spPr>
        <p:txBody>
          <a:bodyPr>
            <a:noAutofit/>
          </a:bodyPr>
          <a:lstStyle/>
          <a:p>
            <a:r>
              <a:rPr lang="en-US" sz="2400" dirty="0"/>
              <a:t>Classification Result</a:t>
            </a:r>
            <a:br>
              <a:rPr lang="en-US" sz="2400" dirty="0"/>
            </a:br>
            <a:r>
              <a:rPr lang="en-US" sz="2400" dirty="0"/>
              <a:t>(</a:t>
            </a:r>
            <a:r>
              <a:rPr lang="en-US" sz="2400" dirty="0">
                <a:solidFill>
                  <a:srgbClr val="FF0000"/>
                </a:solidFill>
              </a:rPr>
              <a:t>training with those samples which were misclassified with Deconvolution</a:t>
            </a:r>
            <a:r>
              <a:rPr lang="en-US" sz="2400" dirty="0"/>
              <a:t>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CF0A86-854A-814F-B55A-F2225443E4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640" y="2148359"/>
            <a:ext cx="4495800" cy="4241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2A4F30-44CB-1948-87C7-C088FB203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0" y="1934347"/>
            <a:ext cx="48768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830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DC3D-40B9-B448-9191-9A248F33D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768" y="1828799"/>
            <a:ext cx="2300416" cy="1458097"/>
          </a:xfrm>
        </p:spPr>
        <p:txBody>
          <a:bodyPr>
            <a:noAutofit/>
          </a:bodyPr>
          <a:lstStyle/>
          <a:p>
            <a:r>
              <a:rPr lang="en-US" sz="2400" b="1" dirty="0"/>
              <a:t>Train Test Separation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C9800F-800E-284C-A3F4-2B2A42BA65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233128" y="0"/>
            <a:ext cx="5243605" cy="6753301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B34A306-F11E-5A4A-AA25-0E6E9594241F}"/>
              </a:ext>
            </a:extLst>
          </p:cNvPr>
          <p:cNvGraphicFramePr>
            <a:graphicFrameLocks noGrp="1"/>
          </p:cNvGraphicFramePr>
          <p:nvPr/>
        </p:nvGraphicFramePr>
        <p:xfrm>
          <a:off x="8198947" y="87900"/>
          <a:ext cx="3969405" cy="1114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135">
                  <a:extLst>
                    <a:ext uri="{9D8B030D-6E8A-4147-A177-3AD203B41FA5}">
                      <a16:colId xmlns:a16="http://schemas.microsoft.com/office/drawing/2014/main" val="747275209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1832092160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3532891120"/>
                    </a:ext>
                  </a:extLst>
                </a:gridCol>
              </a:tblGrid>
              <a:tr h="32878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CRC samples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Healthy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853035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05409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271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5338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BCBC-E5FF-7D42-9FEB-135A46A70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upcoming slides 1320 is included both in train and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7ACD4-1C0D-E64D-B25D-EDD935DB1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579" y="3580853"/>
            <a:ext cx="1558159" cy="602264"/>
          </a:xfrm>
        </p:spPr>
        <p:txBody>
          <a:bodyPr/>
          <a:lstStyle/>
          <a:p>
            <a:r>
              <a:rPr lang="en-US" dirty="0"/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13130417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DA989-4410-B340-B6E3-3B3AFAD3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" y="115615"/>
            <a:ext cx="8944303" cy="788276"/>
          </a:xfrm>
        </p:spPr>
        <p:txBody>
          <a:bodyPr/>
          <a:lstStyle/>
          <a:p>
            <a:r>
              <a:rPr lang="en-US" dirty="0"/>
              <a:t>Classification Result (method 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E36311-701F-F145-A753-AFE150C83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973" y="2295942"/>
            <a:ext cx="4845622" cy="457185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B7FC735-152D-FD49-9847-C39C3BFF2F99}"/>
              </a:ext>
            </a:extLst>
          </p:cNvPr>
          <p:cNvGraphicFramePr>
            <a:graphicFrameLocks noGrp="1"/>
          </p:cNvGraphicFramePr>
          <p:nvPr/>
        </p:nvGraphicFramePr>
        <p:xfrm>
          <a:off x="8198947" y="87900"/>
          <a:ext cx="3969405" cy="1114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135">
                  <a:extLst>
                    <a:ext uri="{9D8B030D-6E8A-4147-A177-3AD203B41FA5}">
                      <a16:colId xmlns:a16="http://schemas.microsoft.com/office/drawing/2014/main" val="747275209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1832092160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3532891120"/>
                    </a:ext>
                  </a:extLst>
                </a:gridCol>
              </a:tblGrid>
              <a:tr h="32878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CRC samples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Healthy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853035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05409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27127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74528262-4380-F44F-8ED1-5932B6339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67980"/>
            <a:ext cx="4940300" cy="40767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43EE4D-90EB-1B4D-9F47-6B059FC6C680}"/>
              </a:ext>
            </a:extLst>
          </p:cNvPr>
          <p:cNvCxnSpPr>
            <a:cxnSpLocks/>
          </p:cNvCxnSpPr>
          <p:nvPr/>
        </p:nvCxnSpPr>
        <p:spPr>
          <a:xfrm>
            <a:off x="3719383" y="1202664"/>
            <a:ext cx="0" cy="5539721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9CD94D-1860-1047-A35C-D3B41B25C404}"/>
              </a:ext>
            </a:extLst>
          </p:cNvPr>
          <p:cNvSpPr txBox="1"/>
          <p:nvPr/>
        </p:nvSpPr>
        <p:spPr>
          <a:xfrm>
            <a:off x="2042353" y="1440411"/>
            <a:ext cx="554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7CDD05-DBB8-BE4C-A0F6-A88866B26F24}"/>
              </a:ext>
            </a:extLst>
          </p:cNvPr>
          <p:cNvSpPr txBox="1"/>
          <p:nvPr/>
        </p:nvSpPr>
        <p:spPr>
          <a:xfrm>
            <a:off x="4150846" y="1440411"/>
            <a:ext cx="9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08A5BB-3008-784A-8FD2-2CBD09B0CE92}"/>
              </a:ext>
            </a:extLst>
          </p:cNvPr>
          <p:cNvSpPr/>
          <p:nvPr/>
        </p:nvSpPr>
        <p:spPr>
          <a:xfrm>
            <a:off x="1237709" y="1997169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A7AED0-D1DE-2749-90DB-5326550D6A26}"/>
              </a:ext>
            </a:extLst>
          </p:cNvPr>
          <p:cNvSpPr/>
          <p:nvPr/>
        </p:nvSpPr>
        <p:spPr>
          <a:xfrm>
            <a:off x="2564006" y="2001285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C38266-C054-4543-A4B5-4F98470C9998}"/>
              </a:ext>
            </a:extLst>
          </p:cNvPr>
          <p:cNvSpPr txBox="1"/>
          <p:nvPr/>
        </p:nvSpPr>
        <p:spPr>
          <a:xfrm>
            <a:off x="3108630" y="1812273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SLD=0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2258BAD3-5E2E-3147-B481-B791FD4ADAD2}"/>
              </a:ext>
            </a:extLst>
          </p:cNvPr>
          <p:cNvSpPr/>
          <p:nvPr/>
        </p:nvSpPr>
        <p:spPr>
          <a:xfrm rot="5400000">
            <a:off x="3254355" y="1985983"/>
            <a:ext cx="307777" cy="424555"/>
          </a:xfrm>
          <a:prstGeom prst="leftBrac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53270B-16B7-F94E-AF33-DFABFE63B3E0}"/>
              </a:ext>
            </a:extLst>
          </p:cNvPr>
          <p:cNvSpPr txBox="1"/>
          <p:nvPr/>
        </p:nvSpPr>
        <p:spPr>
          <a:xfrm>
            <a:off x="1274047" y="17507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460F82-2ED4-5C42-A9EE-AB0EE68BAC89}"/>
              </a:ext>
            </a:extLst>
          </p:cNvPr>
          <p:cNvSpPr txBox="1"/>
          <p:nvPr/>
        </p:nvSpPr>
        <p:spPr>
          <a:xfrm>
            <a:off x="6670046" y="2203767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41EB6F-93C7-EA44-89F2-1DAEEC260D5E}"/>
              </a:ext>
            </a:extLst>
          </p:cNvPr>
          <p:cNvSpPr txBox="1"/>
          <p:nvPr/>
        </p:nvSpPr>
        <p:spPr>
          <a:xfrm rot="16200000">
            <a:off x="-370706" y="3429000"/>
            <a:ext cx="220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Prediction Probability</a:t>
            </a:r>
          </a:p>
        </p:txBody>
      </p:sp>
    </p:spTree>
    <p:extLst>
      <p:ext uri="{BB962C8B-B14F-4D97-AF65-F5344CB8AC3E}">
        <p14:creationId xmlns:p14="http://schemas.microsoft.com/office/powerpoint/2010/main" val="1986332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E36311-701F-F145-A753-AFE150C83A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93973" y="2295942"/>
            <a:ext cx="4845621" cy="457185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B7FC735-152D-FD49-9847-C39C3BFF2F99}"/>
              </a:ext>
            </a:extLst>
          </p:cNvPr>
          <p:cNvGraphicFramePr>
            <a:graphicFrameLocks noGrp="1"/>
          </p:cNvGraphicFramePr>
          <p:nvPr/>
        </p:nvGraphicFramePr>
        <p:xfrm>
          <a:off x="8198947" y="87900"/>
          <a:ext cx="3969405" cy="1114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135">
                  <a:extLst>
                    <a:ext uri="{9D8B030D-6E8A-4147-A177-3AD203B41FA5}">
                      <a16:colId xmlns:a16="http://schemas.microsoft.com/office/drawing/2014/main" val="747275209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1832092160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3532891120"/>
                    </a:ext>
                  </a:extLst>
                </a:gridCol>
              </a:tblGrid>
              <a:tr h="32878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CRC samples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Healthy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853035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05409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27127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74528262-4380-F44F-8ED1-5932B6339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67980"/>
            <a:ext cx="4940300" cy="40767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43EE4D-90EB-1B4D-9F47-6B059FC6C680}"/>
              </a:ext>
            </a:extLst>
          </p:cNvPr>
          <p:cNvCxnSpPr>
            <a:cxnSpLocks/>
          </p:cNvCxnSpPr>
          <p:nvPr/>
        </p:nvCxnSpPr>
        <p:spPr>
          <a:xfrm>
            <a:off x="3719383" y="1202664"/>
            <a:ext cx="0" cy="5539721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9CD94D-1860-1047-A35C-D3B41B25C404}"/>
              </a:ext>
            </a:extLst>
          </p:cNvPr>
          <p:cNvSpPr txBox="1"/>
          <p:nvPr/>
        </p:nvSpPr>
        <p:spPr>
          <a:xfrm>
            <a:off x="2042353" y="1440411"/>
            <a:ext cx="554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7CDD05-DBB8-BE4C-A0F6-A88866B26F24}"/>
              </a:ext>
            </a:extLst>
          </p:cNvPr>
          <p:cNvSpPr txBox="1"/>
          <p:nvPr/>
        </p:nvSpPr>
        <p:spPr>
          <a:xfrm>
            <a:off x="4150846" y="1440411"/>
            <a:ext cx="9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08A5BB-3008-784A-8FD2-2CBD09B0CE92}"/>
              </a:ext>
            </a:extLst>
          </p:cNvPr>
          <p:cNvSpPr/>
          <p:nvPr/>
        </p:nvSpPr>
        <p:spPr>
          <a:xfrm>
            <a:off x="4523694" y="1975795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A7AED0-D1DE-2749-90DB-5326550D6A26}"/>
              </a:ext>
            </a:extLst>
          </p:cNvPr>
          <p:cNvSpPr/>
          <p:nvPr/>
        </p:nvSpPr>
        <p:spPr>
          <a:xfrm>
            <a:off x="4753713" y="1975795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C38266-C054-4543-A4B5-4F98470C9998}"/>
              </a:ext>
            </a:extLst>
          </p:cNvPr>
          <p:cNvSpPr txBox="1"/>
          <p:nvPr/>
        </p:nvSpPr>
        <p:spPr>
          <a:xfrm>
            <a:off x="3108630" y="1812273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SLD=0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2258BAD3-5E2E-3147-B481-B791FD4ADAD2}"/>
              </a:ext>
            </a:extLst>
          </p:cNvPr>
          <p:cNvSpPr/>
          <p:nvPr/>
        </p:nvSpPr>
        <p:spPr>
          <a:xfrm rot="5400000">
            <a:off x="3254355" y="1985983"/>
            <a:ext cx="307777" cy="424555"/>
          </a:xfrm>
          <a:prstGeom prst="leftBrac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53270B-16B7-F94E-AF33-DFABFE63B3E0}"/>
              </a:ext>
            </a:extLst>
          </p:cNvPr>
          <p:cNvSpPr txBox="1"/>
          <p:nvPr/>
        </p:nvSpPr>
        <p:spPr>
          <a:xfrm>
            <a:off x="1274047" y="17507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460F82-2ED4-5C42-A9EE-AB0EE68BAC89}"/>
              </a:ext>
            </a:extLst>
          </p:cNvPr>
          <p:cNvSpPr txBox="1"/>
          <p:nvPr/>
        </p:nvSpPr>
        <p:spPr>
          <a:xfrm>
            <a:off x="6670046" y="2203767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DF30734-D182-E54C-B9F7-244767A19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" y="115615"/>
            <a:ext cx="8944303" cy="788276"/>
          </a:xfrm>
        </p:spPr>
        <p:txBody>
          <a:bodyPr/>
          <a:lstStyle/>
          <a:p>
            <a:r>
              <a:rPr lang="en-US" dirty="0"/>
              <a:t>Classification Result (method 2)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48D349-A21E-3C4D-AE3C-7E113A4BBB69}"/>
              </a:ext>
            </a:extLst>
          </p:cNvPr>
          <p:cNvSpPr txBox="1"/>
          <p:nvPr/>
        </p:nvSpPr>
        <p:spPr>
          <a:xfrm rot="16200000">
            <a:off x="-370706" y="3429000"/>
            <a:ext cx="220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Prediction Probability</a:t>
            </a:r>
          </a:p>
        </p:txBody>
      </p:sp>
    </p:spTree>
    <p:extLst>
      <p:ext uri="{BB962C8B-B14F-4D97-AF65-F5344CB8AC3E}">
        <p14:creationId xmlns:p14="http://schemas.microsoft.com/office/powerpoint/2010/main" val="3973854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51466-6CC3-764F-8D8F-3E0652641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6B31A-2CDF-E044-9379-2786BA156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Dimensionality reduction using </a:t>
            </a:r>
            <a:r>
              <a:rPr lang="en-US" dirty="0" err="1"/>
              <a:t>metilene</a:t>
            </a:r>
            <a:endParaRPr lang="en-US" dirty="0"/>
          </a:p>
          <a:p>
            <a:r>
              <a:rPr lang="en-US" dirty="0"/>
              <a:t>Train a Random forest classifier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15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DC3D-40B9-B448-9191-9A248F33D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 Between method 1 and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C4CEA-1B6B-0840-B2CE-5F3741258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1164"/>
            <a:ext cx="3486665" cy="237567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Dimensionality reduction using </a:t>
            </a:r>
            <a:r>
              <a:rPr lang="en-US" dirty="0" err="1"/>
              <a:t>metilene</a:t>
            </a: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Select CpG based on random forest feature importance</a:t>
            </a:r>
          </a:p>
          <a:p>
            <a:r>
              <a:rPr lang="en-US" dirty="0"/>
              <a:t>Train RF using “only” the selected CpG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039D9F-CAAD-204C-92BF-511BCA2CBF92}"/>
              </a:ext>
            </a:extLst>
          </p:cNvPr>
          <p:cNvSpPr txBox="1"/>
          <p:nvPr/>
        </p:nvSpPr>
        <p:spPr>
          <a:xfrm>
            <a:off x="1606379" y="1550992"/>
            <a:ext cx="1562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Method1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2EB9C18-8827-D04D-9A0A-C1A6BB7BC36F}"/>
              </a:ext>
            </a:extLst>
          </p:cNvPr>
          <p:cNvSpPr txBox="1">
            <a:spLocks/>
          </p:cNvSpPr>
          <p:nvPr/>
        </p:nvSpPr>
        <p:spPr>
          <a:xfrm>
            <a:off x="7502631" y="2195852"/>
            <a:ext cx="3486665" cy="2375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Dimensionality reduction using </a:t>
            </a:r>
            <a:r>
              <a:rPr lang="en-US" sz="2200" dirty="0" err="1"/>
              <a:t>metilene</a:t>
            </a:r>
            <a:endParaRPr lang="en-US" sz="2200" dirty="0"/>
          </a:p>
          <a:p>
            <a:r>
              <a:rPr lang="en-US" sz="2200" dirty="0"/>
              <a:t>Train RF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C41B39-9676-A74A-95AE-422DE31E96D3}"/>
              </a:ext>
            </a:extLst>
          </p:cNvPr>
          <p:cNvSpPr txBox="1"/>
          <p:nvPr/>
        </p:nvSpPr>
        <p:spPr>
          <a:xfrm>
            <a:off x="8159598" y="1651618"/>
            <a:ext cx="1365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Method2</a:t>
            </a:r>
          </a:p>
        </p:txBody>
      </p:sp>
    </p:spTree>
    <p:extLst>
      <p:ext uri="{BB962C8B-B14F-4D97-AF65-F5344CB8AC3E}">
        <p14:creationId xmlns:p14="http://schemas.microsoft.com/office/powerpoint/2010/main" val="1759936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BCBC-E5FF-7D42-9FEB-135A46A70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above slides 1320 is included both in train and test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2C5B895-BB11-C144-AAEF-D6457B664ABB}"/>
              </a:ext>
            </a:extLst>
          </p:cNvPr>
          <p:cNvSpPr txBox="1">
            <a:spLocks/>
          </p:cNvSpPr>
          <p:nvPr/>
        </p:nvSpPr>
        <p:spPr>
          <a:xfrm>
            <a:off x="4779579" y="3580853"/>
            <a:ext cx="1558159" cy="602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251911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DC3D-40B9-B448-9191-9A248F33D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768" y="1828799"/>
            <a:ext cx="2300416" cy="1458097"/>
          </a:xfrm>
        </p:spPr>
        <p:txBody>
          <a:bodyPr>
            <a:noAutofit/>
          </a:bodyPr>
          <a:lstStyle/>
          <a:p>
            <a:r>
              <a:rPr lang="en-US" sz="2400" b="1" dirty="0"/>
              <a:t>Train Test Separation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C9800F-800E-284C-A3F4-2B2A42BA65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84844" y="202213"/>
            <a:ext cx="5243605" cy="6348874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B34A306-F11E-5A4A-AA25-0E6E959424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100250"/>
              </p:ext>
            </p:extLst>
          </p:nvPr>
        </p:nvGraphicFramePr>
        <p:xfrm>
          <a:off x="8198947" y="87900"/>
          <a:ext cx="3969405" cy="1114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135">
                  <a:extLst>
                    <a:ext uri="{9D8B030D-6E8A-4147-A177-3AD203B41FA5}">
                      <a16:colId xmlns:a16="http://schemas.microsoft.com/office/drawing/2014/main" val="747275209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1832092160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3532891120"/>
                    </a:ext>
                  </a:extLst>
                </a:gridCol>
              </a:tblGrid>
              <a:tr h="32878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CRC samples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Healthy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853035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05409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2712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1574E91-167D-B841-AE19-19BDACF657A4}"/>
              </a:ext>
            </a:extLst>
          </p:cNvPr>
          <p:cNvSpPr txBox="1"/>
          <p:nvPr/>
        </p:nvSpPr>
        <p:spPr>
          <a:xfrm rot="16200000">
            <a:off x="3595102" y="491393"/>
            <a:ext cx="327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Tr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B2BE9F-6CE5-7D45-A7B8-F5BC55AE0C30}"/>
              </a:ext>
            </a:extLst>
          </p:cNvPr>
          <p:cNvSpPr txBox="1"/>
          <p:nvPr/>
        </p:nvSpPr>
        <p:spPr>
          <a:xfrm rot="16200000">
            <a:off x="3883428" y="1718836"/>
            <a:ext cx="327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Tr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B2CEF3-1E3F-ED4A-A7C8-0C3E28084FB2}"/>
              </a:ext>
            </a:extLst>
          </p:cNvPr>
          <p:cNvSpPr txBox="1"/>
          <p:nvPr/>
        </p:nvSpPr>
        <p:spPr>
          <a:xfrm rot="16200000">
            <a:off x="4048185" y="1265752"/>
            <a:ext cx="327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Tr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F3BC15-5738-D347-89CC-7DC4DBB38C26}"/>
              </a:ext>
            </a:extLst>
          </p:cNvPr>
          <p:cNvSpPr txBox="1"/>
          <p:nvPr/>
        </p:nvSpPr>
        <p:spPr>
          <a:xfrm rot="16200000">
            <a:off x="4497150" y="1529365"/>
            <a:ext cx="327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Tr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7F70D5-966C-6741-B1F0-1C728965F220}"/>
              </a:ext>
            </a:extLst>
          </p:cNvPr>
          <p:cNvSpPr txBox="1"/>
          <p:nvPr/>
        </p:nvSpPr>
        <p:spPr>
          <a:xfrm rot="16200000">
            <a:off x="4933757" y="1298706"/>
            <a:ext cx="327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Tr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5E4288-1AA8-3A4C-9DE7-5F3CD744B32C}"/>
              </a:ext>
            </a:extLst>
          </p:cNvPr>
          <p:cNvSpPr txBox="1"/>
          <p:nvPr/>
        </p:nvSpPr>
        <p:spPr>
          <a:xfrm rot="16200000">
            <a:off x="5073800" y="1648813"/>
            <a:ext cx="3277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Tr</a:t>
            </a:r>
          </a:p>
        </p:txBody>
      </p:sp>
    </p:spTree>
    <p:extLst>
      <p:ext uri="{BB962C8B-B14F-4D97-AF65-F5344CB8AC3E}">
        <p14:creationId xmlns:p14="http://schemas.microsoft.com/office/powerpoint/2010/main" val="1752846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DA989-4410-B340-B6E3-3B3AFAD3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48" y="115615"/>
            <a:ext cx="8944303" cy="788276"/>
          </a:xfrm>
        </p:spPr>
        <p:txBody>
          <a:bodyPr/>
          <a:lstStyle/>
          <a:p>
            <a:r>
              <a:rPr lang="en-US" dirty="0"/>
              <a:t>Classification Result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E36311-701F-F145-A753-AFE150C83A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93973" y="2295942"/>
            <a:ext cx="4845621" cy="457185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B7FC735-152D-FD49-9847-C39C3BFF2F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866158"/>
              </p:ext>
            </p:extLst>
          </p:nvPr>
        </p:nvGraphicFramePr>
        <p:xfrm>
          <a:off x="8198947" y="87900"/>
          <a:ext cx="3969405" cy="11147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3135">
                  <a:extLst>
                    <a:ext uri="{9D8B030D-6E8A-4147-A177-3AD203B41FA5}">
                      <a16:colId xmlns:a16="http://schemas.microsoft.com/office/drawing/2014/main" val="747275209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1832092160"/>
                    </a:ext>
                  </a:extLst>
                </a:gridCol>
                <a:gridCol w="1323135">
                  <a:extLst>
                    <a:ext uri="{9D8B030D-6E8A-4147-A177-3AD203B41FA5}">
                      <a16:colId xmlns:a16="http://schemas.microsoft.com/office/drawing/2014/main" val="3532891120"/>
                    </a:ext>
                  </a:extLst>
                </a:gridCol>
              </a:tblGrid>
              <a:tr h="32878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CRC samples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Number of Healthy Samples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853035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05409"/>
                  </a:ext>
                </a:extLst>
              </a:tr>
              <a:tr h="328782">
                <a:tc>
                  <a:txBody>
                    <a:bodyPr/>
                    <a:lstStyle/>
                    <a:p>
                      <a:r>
                        <a:rPr lang="en-US" sz="1200" dirty="0"/>
                        <a:t>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0527127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74528262-4380-F44F-8ED1-5932B6339F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96000" y="2267980"/>
            <a:ext cx="4940300" cy="40767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43EE4D-90EB-1B4D-9F47-6B059FC6C680}"/>
              </a:ext>
            </a:extLst>
          </p:cNvPr>
          <p:cNvCxnSpPr>
            <a:cxnSpLocks/>
          </p:cNvCxnSpPr>
          <p:nvPr/>
        </p:nvCxnSpPr>
        <p:spPr>
          <a:xfrm>
            <a:off x="3719383" y="1202664"/>
            <a:ext cx="0" cy="5539721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29CD94D-1860-1047-A35C-D3B41B25C404}"/>
              </a:ext>
            </a:extLst>
          </p:cNvPr>
          <p:cNvSpPr txBox="1"/>
          <p:nvPr/>
        </p:nvSpPr>
        <p:spPr>
          <a:xfrm>
            <a:off x="2042353" y="1440411"/>
            <a:ext cx="554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7CDD05-DBB8-BE4C-A0F6-A88866B26F24}"/>
              </a:ext>
            </a:extLst>
          </p:cNvPr>
          <p:cNvSpPr txBox="1"/>
          <p:nvPr/>
        </p:nvSpPr>
        <p:spPr>
          <a:xfrm>
            <a:off x="4150846" y="1440411"/>
            <a:ext cx="9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708A5BB-3008-784A-8FD2-2CBD09B0CE92}"/>
              </a:ext>
            </a:extLst>
          </p:cNvPr>
          <p:cNvSpPr/>
          <p:nvPr/>
        </p:nvSpPr>
        <p:spPr>
          <a:xfrm>
            <a:off x="1237709" y="1997169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A7AED0-D1DE-2749-90DB-5326550D6A26}"/>
              </a:ext>
            </a:extLst>
          </p:cNvPr>
          <p:cNvSpPr/>
          <p:nvPr/>
        </p:nvSpPr>
        <p:spPr>
          <a:xfrm>
            <a:off x="2564006" y="2001285"/>
            <a:ext cx="373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Open Sans"/>
              </a:rPr>
              <a:t>✗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C38266-C054-4543-A4B5-4F98470C9998}"/>
              </a:ext>
            </a:extLst>
          </p:cNvPr>
          <p:cNvSpPr txBox="1"/>
          <p:nvPr/>
        </p:nvSpPr>
        <p:spPr>
          <a:xfrm>
            <a:off x="3108630" y="1812273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SLD=0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2258BAD3-5E2E-3147-B481-B791FD4ADAD2}"/>
              </a:ext>
            </a:extLst>
          </p:cNvPr>
          <p:cNvSpPr/>
          <p:nvPr/>
        </p:nvSpPr>
        <p:spPr>
          <a:xfrm rot="5400000">
            <a:off x="3254355" y="1985983"/>
            <a:ext cx="307777" cy="424555"/>
          </a:xfrm>
          <a:prstGeom prst="leftBrace">
            <a:avLst/>
          </a:prstGeom>
          <a:ln w="127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53270B-16B7-F94E-AF33-DFABFE63B3E0}"/>
              </a:ext>
            </a:extLst>
          </p:cNvPr>
          <p:cNvSpPr txBox="1"/>
          <p:nvPr/>
        </p:nvSpPr>
        <p:spPr>
          <a:xfrm>
            <a:off x="1274047" y="175071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1460F82-2ED4-5C42-A9EE-AB0EE68BAC89}"/>
              </a:ext>
            </a:extLst>
          </p:cNvPr>
          <p:cNvSpPr txBox="1"/>
          <p:nvPr/>
        </p:nvSpPr>
        <p:spPr>
          <a:xfrm>
            <a:off x="6670046" y="2203767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41EB6F-93C7-EA44-89F2-1DAEEC260D5E}"/>
              </a:ext>
            </a:extLst>
          </p:cNvPr>
          <p:cNvSpPr txBox="1"/>
          <p:nvPr/>
        </p:nvSpPr>
        <p:spPr>
          <a:xfrm rot="16200000">
            <a:off x="-370706" y="3429000"/>
            <a:ext cx="220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Prediction Probability</a:t>
            </a:r>
          </a:p>
        </p:txBody>
      </p:sp>
    </p:spTree>
    <p:extLst>
      <p:ext uri="{BB962C8B-B14F-4D97-AF65-F5344CB8AC3E}">
        <p14:creationId xmlns:p14="http://schemas.microsoft.com/office/powerpoint/2010/main" val="2438220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6A164-B2AE-4043-B2AF-4C5C9A2C9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(Based on the RF Feature Importance)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F27E1A-4408-2043-9A57-36776B0FC0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0557" y="1460198"/>
            <a:ext cx="8367087" cy="4888049"/>
          </a:xfrm>
        </p:spPr>
      </p:pic>
    </p:spTree>
    <p:extLst>
      <p:ext uri="{BB962C8B-B14F-4D97-AF65-F5344CB8AC3E}">
        <p14:creationId xmlns:p14="http://schemas.microsoft.com/office/powerpoint/2010/main" val="3223678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8FCE614-3F35-AF4F-9626-2AA927375C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2381" y="1177158"/>
            <a:ext cx="9798373" cy="4934306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CA844B0-E179-DD4D-90B9-A68CAF711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PCA (Based on the RF Feature Importance)</a:t>
            </a:r>
          </a:p>
        </p:txBody>
      </p:sp>
    </p:spTree>
    <p:extLst>
      <p:ext uri="{BB962C8B-B14F-4D97-AF65-F5344CB8AC3E}">
        <p14:creationId xmlns:p14="http://schemas.microsoft.com/office/powerpoint/2010/main" val="2908015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C1520-390A-4D4C-BA79-E3F6D89BF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to purified Samples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D1743E-C1BC-8441-9A27-0809A7669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3594" y="0"/>
            <a:ext cx="6858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6C8EA5-C5E0-9943-8C90-2C6F253EF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5103" y="0"/>
            <a:ext cx="6858000" cy="685800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1618199-B685-3049-934F-21B604992B58}"/>
              </a:ext>
            </a:extLst>
          </p:cNvPr>
          <p:cNvCxnSpPr/>
          <p:nvPr/>
        </p:nvCxnSpPr>
        <p:spPr>
          <a:xfrm>
            <a:off x="3226676" y="1690688"/>
            <a:ext cx="0" cy="4163574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9F6D104-C0A9-3F4A-BA4C-31640C9A38E1}"/>
              </a:ext>
            </a:extLst>
          </p:cNvPr>
          <p:cNvSpPr txBox="1"/>
          <p:nvPr/>
        </p:nvSpPr>
        <p:spPr>
          <a:xfrm>
            <a:off x="1671268" y="1506022"/>
            <a:ext cx="554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228D60-E81D-7341-8FCC-5E6987416BC9}"/>
              </a:ext>
            </a:extLst>
          </p:cNvPr>
          <p:cNvSpPr txBox="1"/>
          <p:nvPr/>
        </p:nvSpPr>
        <p:spPr>
          <a:xfrm>
            <a:off x="3589270" y="1506022"/>
            <a:ext cx="9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BD6855-888A-4F4D-877E-D10B0D9D9F53}"/>
              </a:ext>
            </a:extLst>
          </p:cNvPr>
          <p:cNvSpPr txBox="1"/>
          <p:nvPr/>
        </p:nvSpPr>
        <p:spPr>
          <a:xfrm>
            <a:off x="7753368" y="1136690"/>
            <a:ext cx="1752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Purified Samples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6AE42CC-1363-B742-870D-0A20FD6D120F}"/>
              </a:ext>
            </a:extLst>
          </p:cNvPr>
          <p:cNvCxnSpPr/>
          <p:nvPr/>
        </p:nvCxnSpPr>
        <p:spPr>
          <a:xfrm>
            <a:off x="8914922" y="1583594"/>
            <a:ext cx="0" cy="4163574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0490214-5071-5540-92D2-0C579590C0E3}"/>
              </a:ext>
            </a:extLst>
          </p:cNvPr>
          <p:cNvCxnSpPr/>
          <p:nvPr/>
        </p:nvCxnSpPr>
        <p:spPr>
          <a:xfrm>
            <a:off x="10871410" y="1525925"/>
            <a:ext cx="0" cy="4163574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BE3412-8DD3-BD4D-A27C-E0AD686AEDE5}"/>
              </a:ext>
            </a:extLst>
          </p:cNvPr>
          <p:cNvSpPr txBox="1"/>
          <p:nvPr/>
        </p:nvSpPr>
        <p:spPr>
          <a:xfrm>
            <a:off x="7616947" y="1506022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PBL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E1B947-88B8-7446-A318-FB93FD30C339}"/>
              </a:ext>
            </a:extLst>
          </p:cNvPr>
          <p:cNvSpPr txBox="1"/>
          <p:nvPr/>
        </p:nvSpPr>
        <p:spPr>
          <a:xfrm>
            <a:off x="9644854" y="1506022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913F55-3F22-7A43-A28E-8E8B780E69C6}"/>
              </a:ext>
            </a:extLst>
          </p:cNvPr>
          <p:cNvSpPr txBox="1"/>
          <p:nvPr/>
        </p:nvSpPr>
        <p:spPr>
          <a:xfrm>
            <a:off x="10839459" y="1506022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EPCAM</a:t>
            </a:r>
          </a:p>
        </p:txBody>
      </p:sp>
    </p:spTree>
    <p:extLst>
      <p:ext uri="{BB962C8B-B14F-4D97-AF65-F5344CB8AC3E}">
        <p14:creationId xmlns:p14="http://schemas.microsoft.com/office/powerpoint/2010/main" val="355075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C1520-390A-4D4C-BA79-E3F6D89BF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to purified Samples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D1743E-C1BC-8441-9A27-0809A7669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3594" y="0"/>
            <a:ext cx="6858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6C8EA5-C5E0-9943-8C90-2C6F253EFE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95103" y="0"/>
            <a:ext cx="6858000" cy="68580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D00AD01-38DD-6941-AEA8-476178D90267}"/>
              </a:ext>
            </a:extLst>
          </p:cNvPr>
          <p:cNvCxnSpPr/>
          <p:nvPr/>
        </p:nvCxnSpPr>
        <p:spPr>
          <a:xfrm>
            <a:off x="3226676" y="1690688"/>
            <a:ext cx="0" cy="4163574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80681D5-AC96-4F4E-BEEF-5C3181ED2A12}"/>
              </a:ext>
            </a:extLst>
          </p:cNvPr>
          <p:cNvSpPr txBox="1"/>
          <p:nvPr/>
        </p:nvSpPr>
        <p:spPr>
          <a:xfrm>
            <a:off x="1671268" y="1506022"/>
            <a:ext cx="554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4732AB-90A4-2140-BBD4-8013444184B5}"/>
              </a:ext>
            </a:extLst>
          </p:cNvPr>
          <p:cNvSpPr txBox="1"/>
          <p:nvPr/>
        </p:nvSpPr>
        <p:spPr>
          <a:xfrm>
            <a:off x="3589270" y="1506022"/>
            <a:ext cx="9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7F6B28-94FE-2442-B119-84F13184A486}"/>
              </a:ext>
            </a:extLst>
          </p:cNvPr>
          <p:cNvSpPr txBox="1"/>
          <p:nvPr/>
        </p:nvSpPr>
        <p:spPr>
          <a:xfrm>
            <a:off x="7753368" y="1136690"/>
            <a:ext cx="1752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Purified Samples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4C2E78-E3F0-554F-9072-DB91819BF4AC}"/>
              </a:ext>
            </a:extLst>
          </p:cNvPr>
          <p:cNvCxnSpPr/>
          <p:nvPr/>
        </p:nvCxnSpPr>
        <p:spPr>
          <a:xfrm>
            <a:off x="8914922" y="1583594"/>
            <a:ext cx="0" cy="4163574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22D0B29-4417-AC49-8E6E-43252A81A298}"/>
              </a:ext>
            </a:extLst>
          </p:cNvPr>
          <p:cNvSpPr txBox="1"/>
          <p:nvPr/>
        </p:nvSpPr>
        <p:spPr>
          <a:xfrm>
            <a:off x="7616947" y="1506022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PBL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1C01E0-F15B-D24A-AC85-4800709C546B}"/>
              </a:ext>
            </a:extLst>
          </p:cNvPr>
          <p:cNvSpPr txBox="1"/>
          <p:nvPr/>
        </p:nvSpPr>
        <p:spPr>
          <a:xfrm>
            <a:off x="9644854" y="1506022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4B2F03-552B-974E-90FD-752449FF1826}"/>
              </a:ext>
            </a:extLst>
          </p:cNvPr>
          <p:cNvSpPr txBox="1"/>
          <p:nvPr/>
        </p:nvSpPr>
        <p:spPr>
          <a:xfrm>
            <a:off x="10839459" y="1506022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EPCAM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50D87AF-C5A0-5342-BA38-982D56126785}"/>
              </a:ext>
            </a:extLst>
          </p:cNvPr>
          <p:cNvCxnSpPr/>
          <p:nvPr/>
        </p:nvCxnSpPr>
        <p:spPr>
          <a:xfrm>
            <a:off x="10871410" y="1525925"/>
            <a:ext cx="0" cy="4163574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023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77472-2D93-914B-AAFC-80DF3ED62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C7114-9709-C24D-BB71-EA2247336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54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365</Words>
  <Application>Microsoft Macintosh PowerPoint</Application>
  <PresentationFormat>Widescreen</PresentationFormat>
  <Paragraphs>150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Open Sans</vt:lpstr>
      <vt:lpstr>Office Theme</vt:lpstr>
      <vt:lpstr>CRC cfDNA (Agnostic) classification</vt:lpstr>
      <vt:lpstr>Brief Procedure</vt:lpstr>
      <vt:lpstr>Train Test Separation</vt:lpstr>
      <vt:lpstr>Classification Result </vt:lpstr>
      <vt:lpstr>PCA (Based on the RF Feature Importance)</vt:lpstr>
      <vt:lpstr>PCA (Based on the RF Feature Importance)</vt:lpstr>
      <vt:lpstr>Mapping to purified Samples</vt:lpstr>
      <vt:lpstr>Mapping to purified Samples</vt:lpstr>
      <vt:lpstr>Supp</vt:lpstr>
      <vt:lpstr>PCA (After dimensionality reduction using metilene)</vt:lpstr>
      <vt:lpstr>PCA (After dimensionality reduction using metilene)</vt:lpstr>
      <vt:lpstr>Classification Result </vt:lpstr>
      <vt:lpstr>Classification Result </vt:lpstr>
      <vt:lpstr>Classification Result </vt:lpstr>
      <vt:lpstr>Classification Result (training with those samples which were misclassified with Deconvolution)</vt:lpstr>
      <vt:lpstr>Train Test Separation</vt:lpstr>
      <vt:lpstr>In upcoming slides 1320 is included both in train and test</vt:lpstr>
      <vt:lpstr>Classification Result (method 1)</vt:lpstr>
      <vt:lpstr>Classification Result (method 2)</vt:lpstr>
      <vt:lpstr>Difference Between method 1 and 2</vt:lpstr>
      <vt:lpstr>In above slides 1320 is included both in train and test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Alahi, Irfan</dc:creator>
  <cp:lastModifiedBy>Alahi, Irfan</cp:lastModifiedBy>
  <cp:revision>90</cp:revision>
  <dcterms:created xsi:type="dcterms:W3CDTF">2020-06-11T15:40:03Z</dcterms:created>
  <dcterms:modified xsi:type="dcterms:W3CDTF">2020-06-11T21:55:31Z</dcterms:modified>
</cp:coreProperties>
</file>

<file path=docProps/thumbnail.jpeg>
</file>